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Be Vietnam" charset="1" panose="00000500000000000000"/>
      <p:regular r:id="rId24"/>
    </p:embeddedFont>
    <p:embeddedFont>
      <p:font typeface="Be Vietnam Italics" charset="1" panose="00000500000000000000"/>
      <p:regular r:id="rId25"/>
    </p:embeddedFont>
    <p:embeddedFont>
      <p:font typeface="Be Vietnam Thin" charset="1" panose="00000200000000000000"/>
      <p:regular r:id="rId26"/>
    </p:embeddedFont>
    <p:embeddedFont>
      <p:font typeface="Be Vietnam Thin Italics" charset="1" panose="00000300000000000000"/>
      <p:regular r:id="rId27"/>
    </p:embeddedFont>
    <p:embeddedFont>
      <p:font typeface="Be Vietnam Medium" charset="1" panose="00000600000000000000"/>
      <p:regular r:id="rId28"/>
    </p:embeddedFont>
    <p:embeddedFont>
      <p:font typeface="Be Vietnam Medium Italics" charset="1" panose="00000600000000000000"/>
      <p:regular r:id="rId29"/>
    </p:embeddedFont>
    <p:embeddedFont>
      <p:font typeface="Be Vietnam Ultra-Bold" charset="1" panose="00000900000000000000"/>
      <p:regular r:id="rId30"/>
    </p:embeddedFont>
    <p:embeddedFont>
      <p:font typeface="Be Vietnam Ultra-Bold Italics" charset="1" panose="000009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64" Target="slides/slide33.xml" Type="http://schemas.openxmlformats.org/officeDocument/2006/relationships/slide"/><Relationship Id="rId65" Target="slides/slide34.xml" Type="http://schemas.openxmlformats.org/officeDocument/2006/relationships/slide"/><Relationship Id="rId66" Target="slides/slide35.xml" Type="http://schemas.openxmlformats.org/officeDocument/2006/relationships/slide"/><Relationship Id="rId67" Target="slides/slide36.xml" Type="http://schemas.openxmlformats.org/officeDocument/2006/relationships/slide"/><Relationship Id="rId68" Target="slides/slide37.xml" Type="http://schemas.openxmlformats.org/officeDocument/2006/relationships/slide"/><Relationship Id="rId69" Target="slides/slide38.xml" Type="http://schemas.openxmlformats.org/officeDocument/2006/relationships/slide"/><Relationship Id="rId7" Target="fonts/font7.fntdata" Type="http://schemas.openxmlformats.org/officeDocument/2006/relationships/font"/><Relationship Id="rId70" Target="slides/slide39.xml" Type="http://schemas.openxmlformats.org/officeDocument/2006/relationships/slide"/><Relationship Id="rId71" Target="slides/slide40.xml" Type="http://schemas.openxmlformats.org/officeDocument/2006/relationships/slide"/><Relationship Id="rId72" Target="slides/slide41.xml" Type="http://schemas.openxmlformats.org/officeDocument/2006/relationships/slide"/><Relationship Id="rId73" Target="slides/slide42.xml" Type="http://schemas.openxmlformats.org/officeDocument/2006/relationships/slide"/><Relationship Id="rId74" Target="slides/slide43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40523"/>
            <a:ext cx="11414371" cy="470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40"/>
              </a:lnSpc>
            </a:pPr>
            <a:r>
              <a:rPr lang="en-US" sz="11884">
                <a:solidFill>
                  <a:srgbClr val="F8F8F8"/>
                </a:solidFill>
                <a:latin typeface="Be Vietnam"/>
              </a:rPr>
              <a:t>PROJECT 1 FACE RECOGNITION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656188" y="7944805"/>
            <a:ext cx="5983175" cy="1313495"/>
            <a:chOff x="0" y="0"/>
            <a:chExt cx="7977566" cy="17513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7977566" cy="786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803"/>
                </a:lnSpc>
                <a:spcBef>
                  <a:spcPct val="0"/>
                </a:spcBef>
              </a:pPr>
              <a:r>
                <a:rPr lang="en-US" sz="3695" spc="321" u="none">
                  <a:solidFill>
                    <a:srgbClr val="F8F8F8"/>
                  </a:solidFill>
                  <a:latin typeface="Be Vietnam Ultra-Bold"/>
                </a:rPr>
                <a:t>PRESENTED BY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3104"/>
              <a:ext cx="7977566" cy="87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643"/>
                </a:lnSpc>
              </a:pPr>
              <a:r>
                <a:rPr lang="en-US" sz="4030">
                  <a:solidFill>
                    <a:srgbClr val="F8F8F8"/>
                  </a:solidFill>
                  <a:latin typeface="IBM Plex Sans"/>
                </a:rPr>
                <a:t>CV B - Oppenheimer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597760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Indonesia AI - Computer Vision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73258" y="2707327"/>
            <a:ext cx="10940894" cy="4010011"/>
          </a:xfrm>
          <a:custGeom>
            <a:avLst/>
            <a:gdLst/>
            <a:ahLst/>
            <a:cxnLst/>
            <a:rect r="r" b="b" t="t" l="l"/>
            <a:pathLst>
              <a:path h="4010011" w="10940894">
                <a:moveTo>
                  <a:pt x="0" y="0"/>
                </a:moveTo>
                <a:lnTo>
                  <a:pt x="10940894" y="0"/>
                </a:lnTo>
                <a:lnTo>
                  <a:pt x="10940894" y="4010011"/>
                </a:lnTo>
                <a:lnTo>
                  <a:pt x="0" y="4010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9798" y="3782928"/>
            <a:ext cx="10166402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7"/>
              </a:lnSpc>
            </a:pPr>
            <a:r>
              <a:rPr lang="en-US" sz="7814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798" y="5295050"/>
            <a:ext cx="587630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Create Folder Structure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3770678"/>
            <a:ext cx="8545296" cy="4382203"/>
          </a:xfrm>
          <a:custGeom>
            <a:avLst/>
            <a:gdLst/>
            <a:ahLst/>
            <a:cxnLst/>
            <a:rect r="r" b="b" t="t" l="l"/>
            <a:pathLst>
              <a:path h="4382203" w="8545296">
                <a:moveTo>
                  <a:pt x="0" y="0"/>
                </a:moveTo>
                <a:lnTo>
                  <a:pt x="8545296" y="0"/>
                </a:lnTo>
                <a:lnTo>
                  <a:pt x="8545296" y="4382203"/>
                </a:lnTo>
                <a:lnTo>
                  <a:pt x="0" y="4382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485" y="3768498"/>
            <a:ext cx="104823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69"/>
              </a:lnSpc>
            </a:pPr>
            <a:r>
              <a:rPr lang="en-US" sz="8057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6485" y="5285505"/>
            <a:ext cx="923367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1"/>
              </a:lnSpc>
            </a:pPr>
            <a:r>
              <a:rPr lang="en-US" sz="3059">
                <a:solidFill>
                  <a:srgbClr val="F8F8F8"/>
                </a:solidFill>
                <a:latin typeface="Be Vietnam Ultra-Bold"/>
              </a:rPr>
              <a:t>create three image data generator objects and  normalize the image with rescale = 1/255 for data augmentation and image preprocessing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4134" y="3944734"/>
            <a:ext cx="10472973" cy="2860618"/>
          </a:xfrm>
          <a:custGeom>
            <a:avLst/>
            <a:gdLst/>
            <a:ahLst/>
            <a:cxnLst/>
            <a:rect r="r" b="b" t="t" l="l"/>
            <a:pathLst>
              <a:path h="2860618" w="10472973">
                <a:moveTo>
                  <a:pt x="0" y="0"/>
                </a:moveTo>
                <a:lnTo>
                  <a:pt x="10472973" y="0"/>
                </a:lnTo>
                <a:lnTo>
                  <a:pt x="10472973" y="2860618"/>
                </a:lnTo>
                <a:lnTo>
                  <a:pt x="0" y="2860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1892" y="4017730"/>
            <a:ext cx="942198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91"/>
              </a:lnSpc>
            </a:pPr>
            <a:r>
              <a:rPr lang="en-US" sz="7242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1892" y="5103580"/>
            <a:ext cx="72587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9"/>
              </a:lnSpc>
            </a:pPr>
            <a:r>
              <a:rPr lang="en-US" sz="3607">
                <a:solidFill>
                  <a:srgbClr val="F8F8F8"/>
                </a:solidFill>
                <a:latin typeface="Be Vietnam Ultra-Bold"/>
              </a:rPr>
              <a:t>Transform Data Train Images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44422" y="2500390"/>
            <a:ext cx="9050299" cy="6757910"/>
          </a:xfrm>
          <a:custGeom>
            <a:avLst/>
            <a:gdLst/>
            <a:ahLst/>
            <a:cxnLst/>
            <a:rect r="r" b="b" t="t" l="l"/>
            <a:pathLst>
              <a:path h="6757910" w="9050299">
                <a:moveTo>
                  <a:pt x="0" y="0"/>
                </a:moveTo>
                <a:lnTo>
                  <a:pt x="9050299" y="0"/>
                </a:lnTo>
                <a:lnTo>
                  <a:pt x="9050299" y="6757910"/>
                </a:lnTo>
                <a:lnTo>
                  <a:pt x="0" y="6757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4525" y="3602851"/>
            <a:ext cx="110984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37"/>
              </a:lnSpc>
            </a:pPr>
            <a:r>
              <a:rPr lang="en-US" sz="8531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4525" y="5143500"/>
            <a:ext cx="731250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9"/>
              </a:lnSpc>
            </a:pPr>
            <a:r>
              <a:rPr lang="en-US" sz="3607">
                <a:solidFill>
                  <a:srgbClr val="F8F8F8"/>
                </a:solidFill>
                <a:latin typeface="Be Vietnam Bold"/>
              </a:rPr>
              <a:t>Configure data generators for training, validation, and testing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013" y="829885"/>
            <a:ext cx="72324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Arsitektur Model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0600" y="2458660"/>
            <a:ext cx="5901078" cy="913636"/>
            <a:chOff x="0" y="0"/>
            <a:chExt cx="1554193" cy="240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Input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47982"/>
            <a:ext cx="5901078" cy="921809"/>
            <a:chOff x="0" y="0"/>
            <a:chExt cx="1554193" cy="242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Fully Connected Layers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0600" y="3953321"/>
            <a:ext cx="5901078" cy="913636"/>
            <a:chOff x="0" y="0"/>
            <a:chExt cx="1554193" cy="240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Feature Extractor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950816"/>
            <a:ext cx="5901078" cy="921809"/>
            <a:chOff x="0" y="0"/>
            <a:chExt cx="1554193" cy="2427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Output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941139" y="3372296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3922089" y="4866957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3941139" y="6369791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7239170" y="2591946"/>
            <a:ext cx="26212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224 x 224 x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78820" y="4086607"/>
            <a:ext cx="105918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VGG16 &amp; VGG19 with pretrained weights imagenet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78820" y="5581397"/>
            <a:ext cx="107061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Flatten &amp; 1 Dense layer 512 neurons activation relu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78820" y="6736291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Dense 1 neuron activation sigmoid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8820" y="7250006"/>
            <a:ext cx="53492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Binary cross entropy loss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79740"/>
            <a:ext cx="10997279" cy="6561228"/>
          </a:xfrm>
          <a:custGeom>
            <a:avLst/>
            <a:gdLst/>
            <a:ahLst/>
            <a:cxnLst/>
            <a:rect r="r" b="b" t="t" l="l"/>
            <a:pathLst>
              <a:path h="6561228" w="10997279">
                <a:moveTo>
                  <a:pt x="0" y="0"/>
                </a:moveTo>
                <a:lnTo>
                  <a:pt x="10997279" y="0"/>
                </a:lnTo>
                <a:lnTo>
                  <a:pt x="10997279" y="6561229"/>
                </a:lnTo>
                <a:lnTo>
                  <a:pt x="0" y="6561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1010" y="1028700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VGG16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1010" y="2345517"/>
            <a:ext cx="11343648" cy="7138303"/>
          </a:xfrm>
          <a:custGeom>
            <a:avLst/>
            <a:gdLst/>
            <a:ahLst/>
            <a:cxnLst/>
            <a:rect r="r" b="b" t="t" l="l"/>
            <a:pathLst>
              <a:path h="7138303" w="11343648">
                <a:moveTo>
                  <a:pt x="0" y="0"/>
                </a:moveTo>
                <a:lnTo>
                  <a:pt x="11343648" y="0"/>
                </a:lnTo>
                <a:lnTo>
                  <a:pt x="11343648" y="7138303"/>
                </a:lnTo>
                <a:lnTo>
                  <a:pt x="0" y="7138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1010" y="1028700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VGG19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1010" y="1028700"/>
            <a:ext cx="10705824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Hyperparameter Optimization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73263"/>
            <a:ext cx="861744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Transform (True / False)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Generator batch size (8, 16, 24, 32, 64)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Model batch size (8, 16, 24, 32, 64)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Optimizer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Adam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RMSprop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Optimizer learning rate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0.001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0.0001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010" y="2655787"/>
            <a:ext cx="163502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8F8F8"/>
                </a:solidFill>
                <a:latin typeface="Canva Sans Bold"/>
              </a:rPr>
              <a:t>Bayes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010" y="3081986"/>
            <a:ext cx="15966460" cy="2663463"/>
          </a:xfrm>
          <a:custGeom>
            <a:avLst/>
            <a:gdLst/>
            <a:ahLst/>
            <a:cxnLst/>
            <a:rect r="r" b="b" t="t" l="l"/>
            <a:pathLst>
              <a:path h="2663463" w="15966460">
                <a:moveTo>
                  <a:pt x="0" y="0"/>
                </a:moveTo>
                <a:lnTo>
                  <a:pt x="15966460" y="0"/>
                </a:lnTo>
                <a:lnTo>
                  <a:pt x="15966460" y="2663463"/>
                </a:lnTo>
                <a:lnTo>
                  <a:pt x="0" y="2663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1010" y="1027752"/>
            <a:ext cx="1097172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Hyperparameter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010" y="2227428"/>
            <a:ext cx="14364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10" y="6097874"/>
            <a:ext cx="506953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Transform = False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Optimizer = Adam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learning rate = 0.001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2957" y="6097874"/>
            <a:ext cx="817215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Generator training batch size = 64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Generator validation batch size = 32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Model </a:t>
            </a:r>
            <a:r>
              <a:rPr lang="en-US" sz="3399">
                <a:solidFill>
                  <a:srgbClr val="F8F8F8"/>
                </a:solidFill>
                <a:latin typeface="Canva Sans"/>
              </a:rPr>
              <a:t>Training batch size = 64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Model </a:t>
            </a:r>
            <a:r>
              <a:rPr lang="en-US" sz="3399">
                <a:solidFill>
                  <a:srgbClr val="F8F8F8"/>
                </a:solidFill>
                <a:latin typeface="Canva Sans"/>
              </a:rPr>
              <a:t>Validation batch size = 32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010" y="3054068"/>
            <a:ext cx="16246701" cy="2579073"/>
          </a:xfrm>
          <a:custGeom>
            <a:avLst/>
            <a:gdLst/>
            <a:ahLst/>
            <a:cxnLst/>
            <a:rect r="r" b="b" t="t" l="l"/>
            <a:pathLst>
              <a:path h="2579073" w="16246701">
                <a:moveTo>
                  <a:pt x="0" y="0"/>
                </a:moveTo>
                <a:lnTo>
                  <a:pt x="16246701" y="0"/>
                </a:lnTo>
                <a:lnTo>
                  <a:pt x="16246701" y="2579073"/>
                </a:lnTo>
                <a:lnTo>
                  <a:pt x="0" y="257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1010" y="1027752"/>
            <a:ext cx="11204390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Hyperparameter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010" y="2227428"/>
            <a:ext cx="1436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10" y="6097874"/>
            <a:ext cx="537269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Transform = False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Optimizer = RMSprop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learning rate = 0.0001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2957" y="6097874"/>
            <a:ext cx="794548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Generator training batch size = 24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Generator validation batch size = 8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Model </a:t>
            </a:r>
            <a:r>
              <a:rPr lang="en-US" sz="3399">
                <a:solidFill>
                  <a:srgbClr val="F8F8F8"/>
                </a:solidFill>
                <a:latin typeface="Canva Sans"/>
              </a:rPr>
              <a:t>Training batch size = 64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Model </a:t>
            </a:r>
            <a:r>
              <a:rPr lang="en-US" sz="3399">
                <a:solidFill>
                  <a:srgbClr val="F8F8F8"/>
                </a:solidFill>
                <a:latin typeface="Canva Sans"/>
              </a:rPr>
              <a:t>Validation batch size = 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0725" y="4057650"/>
            <a:ext cx="4646178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1003B"/>
                </a:solidFill>
                <a:latin typeface="Be Vietnam Ultra-Bold"/>
              </a:rPr>
              <a:t>Latar Belakang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14587" y="3443970"/>
            <a:ext cx="10882907" cy="478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06"/>
              </a:lnSpc>
              <a:spcBef>
                <a:spcPct val="0"/>
              </a:spcBef>
            </a:pPr>
            <a:r>
              <a:rPr lang="en-US" sz="3088">
                <a:solidFill>
                  <a:srgbClr val="2667FF"/>
                </a:solidFill>
                <a:latin typeface="Be Vietnam"/>
              </a:rPr>
              <a:t>Kebutuhan Identifikasi Gender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96701" y="4259095"/>
            <a:ext cx="12178163" cy="135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592">
                <a:solidFill>
                  <a:srgbClr val="01003B"/>
                </a:solidFill>
                <a:latin typeface="IBM Plex Sans"/>
              </a:rPr>
              <a:t>Identifikasi jenis kelamin merupakan aspek penting dalam banyak aplikasi, seperti keamanan, analisis demografi, dan pengalaman pengguna. Face recognition menjadi solusi utama untuk mengenali jenis kelamin seseorang secara otomatis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4587" y="5973707"/>
            <a:ext cx="1088290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06"/>
              </a:lnSpc>
              <a:spcBef>
                <a:spcPct val="0"/>
              </a:spcBef>
            </a:pPr>
            <a:r>
              <a:rPr lang="en-US" sz="3088">
                <a:solidFill>
                  <a:srgbClr val="2667FF"/>
                </a:solidFill>
                <a:latin typeface="Be Vietnam"/>
              </a:rPr>
              <a:t>Meningkatnya Permintaan dari Industri Kecantikan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4587" y="6783332"/>
            <a:ext cx="12112652" cy="133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2578">
                <a:solidFill>
                  <a:srgbClr val="01003B"/>
                </a:solidFill>
                <a:latin typeface="IBM Plex Sans"/>
              </a:rPr>
              <a:t>Industri kecantikan juga dapat memanfaatkan teknologi ini untuk memberikan rekomendasi produk yang lebih sesuai berdasarkan jenis kelamin pelanggan, meningkatkan pengalaman belanja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530584">
            <a:off x="4410419" y="971909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6" y="0"/>
                </a:lnTo>
                <a:lnTo>
                  <a:pt x="15465516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96701" y="1485629"/>
            <a:ext cx="10001834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01003B"/>
                </a:solidFill>
                <a:latin typeface="IBM Plex Sans Bold"/>
              </a:rPr>
              <a:t>Man &amp; Female Classification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32899"/>
            <a:ext cx="8011894" cy="6613368"/>
          </a:xfrm>
          <a:custGeom>
            <a:avLst/>
            <a:gdLst/>
            <a:ahLst/>
            <a:cxnLst/>
            <a:rect r="r" b="b" t="t" l="l"/>
            <a:pathLst>
              <a:path h="6613368" w="8011894">
                <a:moveTo>
                  <a:pt x="0" y="0"/>
                </a:moveTo>
                <a:lnTo>
                  <a:pt x="8011894" y="0"/>
                </a:lnTo>
                <a:lnTo>
                  <a:pt x="8011894" y="6613368"/>
                </a:lnTo>
                <a:lnTo>
                  <a:pt x="0" y="661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45612" y="3113836"/>
            <a:ext cx="8013688" cy="1732689"/>
          </a:xfrm>
          <a:custGeom>
            <a:avLst/>
            <a:gdLst/>
            <a:ahLst/>
            <a:cxnLst/>
            <a:rect r="r" b="b" t="t" l="l"/>
            <a:pathLst>
              <a:path h="1732689" w="8013688">
                <a:moveTo>
                  <a:pt x="0" y="0"/>
                </a:moveTo>
                <a:lnTo>
                  <a:pt x="8013688" y="0"/>
                </a:lnTo>
                <a:lnTo>
                  <a:pt x="8013688" y="1732689"/>
                </a:lnTo>
                <a:lnTo>
                  <a:pt x="0" y="1732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1010" y="1027752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Evaluasi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10" y="2227428"/>
            <a:ext cx="14364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7457" y="2227428"/>
            <a:ext cx="29141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492 test data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15706"/>
            <a:ext cx="14589197" cy="6582196"/>
          </a:xfrm>
          <a:custGeom>
            <a:avLst/>
            <a:gdLst/>
            <a:ahLst/>
            <a:cxnLst/>
            <a:rect r="r" b="b" t="t" l="l"/>
            <a:pathLst>
              <a:path h="6582196" w="14589197">
                <a:moveTo>
                  <a:pt x="0" y="0"/>
                </a:moveTo>
                <a:lnTo>
                  <a:pt x="14589197" y="0"/>
                </a:lnTo>
                <a:lnTo>
                  <a:pt x="14589197" y="6582196"/>
                </a:lnTo>
                <a:lnTo>
                  <a:pt x="0" y="65821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1010" y="1027752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Evaluasi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010" y="2227428"/>
            <a:ext cx="143648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16710"/>
            <a:ext cx="8115300" cy="6821733"/>
          </a:xfrm>
          <a:custGeom>
            <a:avLst/>
            <a:gdLst/>
            <a:ahLst/>
            <a:cxnLst/>
            <a:rect r="r" b="b" t="t" l="l"/>
            <a:pathLst>
              <a:path h="6821733" w="8115300">
                <a:moveTo>
                  <a:pt x="0" y="0"/>
                </a:moveTo>
                <a:lnTo>
                  <a:pt x="8115300" y="0"/>
                </a:lnTo>
                <a:lnTo>
                  <a:pt x="8115300" y="6821733"/>
                </a:lnTo>
                <a:lnTo>
                  <a:pt x="0" y="682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6284" y="2922287"/>
            <a:ext cx="8541645" cy="1930790"/>
          </a:xfrm>
          <a:custGeom>
            <a:avLst/>
            <a:gdLst/>
            <a:ahLst/>
            <a:cxnLst/>
            <a:rect r="r" b="b" t="t" l="l"/>
            <a:pathLst>
              <a:path h="1930790" w="8541645">
                <a:moveTo>
                  <a:pt x="0" y="0"/>
                </a:moveTo>
                <a:lnTo>
                  <a:pt x="8541645" y="0"/>
                </a:lnTo>
                <a:lnTo>
                  <a:pt x="8541645" y="1930790"/>
                </a:lnTo>
                <a:lnTo>
                  <a:pt x="0" y="1930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1010" y="1027752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Evaluasi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10" y="2227428"/>
            <a:ext cx="1436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7457" y="2227428"/>
            <a:ext cx="29141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492 test data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226918"/>
            <a:ext cx="13994991" cy="6285639"/>
          </a:xfrm>
          <a:custGeom>
            <a:avLst/>
            <a:gdLst/>
            <a:ahLst/>
            <a:cxnLst/>
            <a:rect r="r" b="b" t="t" l="l"/>
            <a:pathLst>
              <a:path h="6285639" w="13994991">
                <a:moveTo>
                  <a:pt x="0" y="0"/>
                </a:moveTo>
                <a:lnTo>
                  <a:pt x="13994991" y="0"/>
                </a:lnTo>
                <a:lnTo>
                  <a:pt x="13994991" y="6285639"/>
                </a:lnTo>
                <a:lnTo>
                  <a:pt x="0" y="6285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1010" y="1027752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Evaluasi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010" y="2227428"/>
            <a:ext cx="14361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VGG19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605" y="2511811"/>
            <a:ext cx="9247666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0500" u="sng">
                <a:solidFill>
                  <a:srgbClr val="F8F8F8"/>
                </a:solidFill>
                <a:latin typeface="Be Vietnam Ultra-Bold"/>
              </a:rPr>
              <a:t>GoogLeNet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8605" y="4306382"/>
            <a:ext cx="7421814" cy="378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6670" indent="-463335" lvl="1">
              <a:lnSpc>
                <a:spcPts val="6008"/>
              </a:lnSpc>
              <a:buFont typeface="Arial"/>
              <a:buChar char="•"/>
            </a:pPr>
            <a:r>
              <a:rPr lang="en-US" sz="4292">
                <a:solidFill>
                  <a:srgbClr val="F8F8F8"/>
                </a:solidFill>
                <a:latin typeface="IBM Plex Sans"/>
              </a:rPr>
              <a:t>Preprocessing</a:t>
            </a:r>
          </a:p>
          <a:p>
            <a:pPr marL="926670" indent="-463335" lvl="1">
              <a:lnSpc>
                <a:spcPts val="6008"/>
              </a:lnSpc>
              <a:buFont typeface="Arial"/>
              <a:buChar char="•"/>
            </a:pPr>
            <a:r>
              <a:rPr lang="en-US" sz="4292">
                <a:solidFill>
                  <a:srgbClr val="F8F8F8"/>
                </a:solidFill>
                <a:latin typeface="IBM Plex Sans"/>
              </a:rPr>
              <a:t>Arsitektur Model</a:t>
            </a:r>
          </a:p>
          <a:p>
            <a:pPr marL="926670" indent="-463335" lvl="1">
              <a:lnSpc>
                <a:spcPts val="6008"/>
              </a:lnSpc>
              <a:buFont typeface="Arial"/>
              <a:buChar char="•"/>
            </a:pPr>
            <a:r>
              <a:rPr lang="en-US" sz="4292">
                <a:solidFill>
                  <a:srgbClr val="F8F8F8"/>
                </a:solidFill>
                <a:latin typeface="IBM Plex Sans"/>
              </a:rPr>
              <a:t>Hyperparameter</a:t>
            </a:r>
          </a:p>
          <a:p>
            <a:pPr marL="926670" indent="-463335" lvl="1">
              <a:lnSpc>
                <a:spcPts val="6008"/>
              </a:lnSpc>
              <a:buFont typeface="Arial"/>
              <a:buChar char="•"/>
            </a:pPr>
            <a:r>
              <a:rPr lang="en-US" sz="4292">
                <a:solidFill>
                  <a:srgbClr val="F8F8F8"/>
                </a:solidFill>
                <a:latin typeface="IBM Plex Sans"/>
              </a:rPr>
              <a:t>Evaluasi</a:t>
            </a:r>
          </a:p>
          <a:p>
            <a:pPr algn="l" marL="1853340" indent="-617780" lvl="2">
              <a:lnSpc>
                <a:spcPts val="6008"/>
              </a:lnSpc>
              <a:buFont typeface="Arial"/>
              <a:buChar char="⚬"/>
            </a:pPr>
            <a:r>
              <a:rPr lang="en-US" sz="4292">
                <a:solidFill>
                  <a:srgbClr val="F8F8F8"/>
                </a:solidFill>
                <a:latin typeface="IBM Plex Sans"/>
              </a:rPr>
              <a:t>accuracy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15691" y="836012"/>
            <a:ext cx="6688997" cy="3727614"/>
          </a:xfrm>
          <a:custGeom>
            <a:avLst/>
            <a:gdLst/>
            <a:ahLst/>
            <a:cxnLst/>
            <a:rect r="r" b="b" t="t" l="l"/>
            <a:pathLst>
              <a:path h="3727614" w="6688997">
                <a:moveTo>
                  <a:pt x="0" y="0"/>
                </a:moveTo>
                <a:lnTo>
                  <a:pt x="6688997" y="0"/>
                </a:lnTo>
                <a:lnTo>
                  <a:pt x="6688997" y="3727615"/>
                </a:lnTo>
                <a:lnTo>
                  <a:pt x="0" y="3727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60732" y="4855347"/>
            <a:ext cx="4300857" cy="4922668"/>
          </a:xfrm>
          <a:custGeom>
            <a:avLst/>
            <a:gdLst/>
            <a:ahLst/>
            <a:cxnLst/>
            <a:rect r="r" b="b" t="t" l="l"/>
            <a:pathLst>
              <a:path h="4922668" w="4300857">
                <a:moveTo>
                  <a:pt x="0" y="0"/>
                </a:moveTo>
                <a:lnTo>
                  <a:pt x="4300857" y="0"/>
                </a:lnTo>
                <a:lnTo>
                  <a:pt x="4300857" y="4922668"/>
                </a:lnTo>
                <a:lnTo>
                  <a:pt x="0" y="492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6692" y="2297196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Change the Feature Value -1 to 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1010" y="1027752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42704" y="2248793"/>
            <a:ext cx="7144384" cy="5789415"/>
          </a:xfrm>
          <a:custGeom>
            <a:avLst/>
            <a:gdLst/>
            <a:ahLst/>
            <a:cxnLst/>
            <a:rect r="r" b="b" t="t" l="l"/>
            <a:pathLst>
              <a:path h="5789415" w="7144384">
                <a:moveTo>
                  <a:pt x="0" y="0"/>
                </a:moveTo>
                <a:lnTo>
                  <a:pt x="7144385" y="0"/>
                </a:lnTo>
                <a:lnTo>
                  <a:pt x="7144385" y="5789414"/>
                </a:lnTo>
                <a:lnTo>
                  <a:pt x="0" y="5789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27371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Split into train and test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31610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89637" y="2663401"/>
            <a:ext cx="9581590" cy="3669175"/>
          </a:xfrm>
          <a:custGeom>
            <a:avLst/>
            <a:gdLst/>
            <a:ahLst/>
            <a:cxnLst/>
            <a:rect r="r" b="b" t="t" l="l"/>
            <a:pathLst>
              <a:path h="3669175" w="9581590">
                <a:moveTo>
                  <a:pt x="0" y="0"/>
                </a:moveTo>
                <a:lnTo>
                  <a:pt x="9581590" y="0"/>
                </a:lnTo>
                <a:lnTo>
                  <a:pt x="9581590" y="3669175"/>
                </a:lnTo>
                <a:lnTo>
                  <a:pt x="0" y="366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3063" y="2223509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Transform the train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063" y="1028700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2029" y="1565639"/>
            <a:ext cx="8977271" cy="5242586"/>
          </a:xfrm>
          <a:custGeom>
            <a:avLst/>
            <a:gdLst/>
            <a:ahLst/>
            <a:cxnLst/>
            <a:rect r="r" b="b" t="t" l="l"/>
            <a:pathLst>
              <a:path h="5242586" w="8977271">
                <a:moveTo>
                  <a:pt x="0" y="0"/>
                </a:moveTo>
                <a:lnTo>
                  <a:pt x="8977271" y="0"/>
                </a:lnTo>
                <a:lnTo>
                  <a:pt x="8977271" y="5242586"/>
                </a:lnTo>
                <a:lnTo>
                  <a:pt x="0" y="5242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95548" y="7316681"/>
            <a:ext cx="9300331" cy="1880316"/>
          </a:xfrm>
          <a:custGeom>
            <a:avLst/>
            <a:gdLst/>
            <a:ahLst/>
            <a:cxnLst/>
            <a:rect r="r" b="b" t="t" l="l"/>
            <a:pathLst>
              <a:path h="1880316" w="9300331">
                <a:moveTo>
                  <a:pt x="0" y="0"/>
                </a:moveTo>
                <a:lnTo>
                  <a:pt x="9300332" y="0"/>
                </a:lnTo>
                <a:lnTo>
                  <a:pt x="9300332" y="1880316"/>
                </a:lnTo>
                <a:lnTo>
                  <a:pt x="0" y="1880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671" y="2260799"/>
            <a:ext cx="761287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Create Custom Dataset and Data Loader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013" y="1028700"/>
            <a:ext cx="7232486" cy="84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1"/>
              </a:lnSpc>
            </a:pPr>
            <a:r>
              <a:rPr lang="en-US" sz="5559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013" y="4001666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Batch Size 16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013" y="829885"/>
            <a:ext cx="72324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559" u="sng">
                <a:solidFill>
                  <a:srgbClr val="F8F8F8"/>
                </a:solidFill>
                <a:latin typeface="Be Vietnam Ultra-Bold"/>
              </a:rPr>
              <a:t>Arsitektur Model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90600" y="2458660"/>
            <a:ext cx="5901078" cy="913636"/>
            <a:chOff x="0" y="0"/>
            <a:chExt cx="1554193" cy="2406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Input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447982"/>
            <a:ext cx="5901078" cy="921809"/>
            <a:chOff x="0" y="0"/>
            <a:chExt cx="1554193" cy="242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Fully Connected Layers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0600" y="3953321"/>
            <a:ext cx="5901078" cy="913636"/>
            <a:chOff x="0" y="0"/>
            <a:chExt cx="1554193" cy="240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Feature Exctractor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950816"/>
            <a:ext cx="5901078" cy="921809"/>
            <a:chOff x="0" y="0"/>
            <a:chExt cx="1554193" cy="2427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Output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941139" y="3372296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3922089" y="4866957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3941139" y="6369791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7273460" y="2591946"/>
            <a:ext cx="25527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218 x 178 x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9170" y="4168850"/>
            <a:ext cx="74659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GoogleNet with pretrained weights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9170" y="5673166"/>
            <a:ext cx="90468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Flatten &amp; 3 Dense layer with relu activation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78820" y="6736291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Dense 1 neuron activation sigmoid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8820" y="7250006"/>
            <a:ext cx="53492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Binary cross entropy loss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283" y="3045574"/>
            <a:ext cx="17550626" cy="1903693"/>
          </a:xfrm>
          <a:custGeom>
            <a:avLst/>
            <a:gdLst/>
            <a:ahLst/>
            <a:cxnLst/>
            <a:rect r="r" b="b" t="t" l="l"/>
            <a:pathLst>
              <a:path h="1903693" w="17550626">
                <a:moveTo>
                  <a:pt x="0" y="0"/>
                </a:moveTo>
                <a:lnTo>
                  <a:pt x="17550626" y="0"/>
                </a:lnTo>
                <a:lnTo>
                  <a:pt x="17550626" y="1903694"/>
                </a:lnTo>
                <a:lnTo>
                  <a:pt x="0" y="190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283" y="6162647"/>
            <a:ext cx="8915279" cy="2153449"/>
          </a:xfrm>
          <a:custGeom>
            <a:avLst/>
            <a:gdLst/>
            <a:ahLst/>
            <a:cxnLst/>
            <a:rect r="r" b="b" t="t" l="l"/>
            <a:pathLst>
              <a:path h="2153449" w="8915279">
                <a:moveTo>
                  <a:pt x="0" y="0"/>
                </a:moveTo>
                <a:lnTo>
                  <a:pt x="8915279" y="0"/>
                </a:lnTo>
                <a:lnTo>
                  <a:pt x="8915279" y="2153449"/>
                </a:lnTo>
                <a:lnTo>
                  <a:pt x="0" y="2153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Timeline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71892" y="1028700"/>
            <a:ext cx="10477667" cy="3864104"/>
          </a:xfrm>
          <a:custGeom>
            <a:avLst/>
            <a:gdLst/>
            <a:ahLst/>
            <a:cxnLst/>
            <a:rect r="r" b="b" t="t" l="l"/>
            <a:pathLst>
              <a:path h="3864104" w="10477667">
                <a:moveTo>
                  <a:pt x="0" y="0"/>
                </a:moveTo>
                <a:lnTo>
                  <a:pt x="10477667" y="0"/>
                </a:lnTo>
                <a:lnTo>
                  <a:pt x="10477667" y="3864104"/>
                </a:lnTo>
                <a:lnTo>
                  <a:pt x="0" y="3864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23108" y="5659210"/>
            <a:ext cx="9826451" cy="1110606"/>
          </a:xfrm>
          <a:custGeom>
            <a:avLst/>
            <a:gdLst/>
            <a:ahLst/>
            <a:cxnLst/>
            <a:rect r="r" b="b" t="t" l="l"/>
            <a:pathLst>
              <a:path h="1110606" w="9826451">
                <a:moveTo>
                  <a:pt x="0" y="0"/>
                </a:moveTo>
                <a:lnTo>
                  <a:pt x="9826451" y="0"/>
                </a:lnTo>
                <a:lnTo>
                  <a:pt x="9826451" y="1110606"/>
                </a:lnTo>
                <a:lnTo>
                  <a:pt x="0" y="111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0991" y="3264531"/>
            <a:ext cx="6680448" cy="3673098"/>
          </a:xfrm>
          <a:custGeom>
            <a:avLst/>
            <a:gdLst/>
            <a:ahLst/>
            <a:cxnLst/>
            <a:rect r="r" b="b" t="t" l="l"/>
            <a:pathLst>
              <a:path h="3673098" w="6680448">
                <a:moveTo>
                  <a:pt x="0" y="0"/>
                </a:moveTo>
                <a:lnTo>
                  <a:pt x="6680448" y="0"/>
                </a:lnTo>
                <a:lnTo>
                  <a:pt x="6680448" y="3673098"/>
                </a:lnTo>
                <a:lnTo>
                  <a:pt x="0" y="3673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0503" y="1028700"/>
            <a:ext cx="5835814" cy="131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882">
                <a:solidFill>
                  <a:srgbClr val="F8F8F8"/>
                </a:solidFill>
                <a:latin typeface="Be Vietnam Ultra-Bold"/>
              </a:rPr>
              <a:t>Load Model GoogleNet with pretrained weight</a:t>
            </a:r>
          </a:p>
          <a:p>
            <a:pPr>
              <a:lnSpc>
                <a:spcPts val="3458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0882" y="670813"/>
            <a:ext cx="6014993" cy="8945374"/>
          </a:xfrm>
          <a:custGeom>
            <a:avLst/>
            <a:gdLst/>
            <a:ahLst/>
            <a:cxnLst/>
            <a:rect r="r" b="b" t="t" l="l"/>
            <a:pathLst>
              <a:path h="8945374" w="6014993">
                <a:moveTo>
                  <a:pt x="0" y="0"/>
                </a:moveTo>
                <a:lnTo>
                  <a:pt x="6014993" y="0"/>
                </a:lnTo>
                <a:lnTo>
                  <a:pt x="6014993" y="8945374"/>
                </a:lnTo>
                <a:lnTo>
                  <a:pt x="0" y="894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28823" y="1028700"/>
            <a:ext cx="5130477" cy="4020453"/>
          </a:xfrm>
          <a:custGeom>
            <a:avLst/>
            <a:gdLst/>
            <a:ahLst/>
            <a:cxnLst/>
            <a:rect r="r" b="b" t="t" l="l"/>
            <a:pathLst>
              <a:path h="4020453" w="5130477">
                <a:moveTo>
                  <a:pt x="0" y="0"/>
                </a:moveTo>
                <a:lnTo>
                  <a:pt x="5130477" y="0"/>
                </a:lnTo>
                <a:lnTo>
                  <a:pt x="5130477" y="4020453"/>
                </a:lnTo>
                <a:lnTo>
                  <a:pt x="0" y="4020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5711" y="5598966"/>
            <a:ext cx="5276702" cy="3864627"/>
          </a:xfrm>
          <a:custGeom>
            <a:avLst/>
            <a:gdLst/>
            <a:ahLst/>
            <a:cxnLst/>
            <a:rect r="r" b="b" t="t" l="l"/>
            <a:pathLst>
              <a:path h="3864627" w="5276702">
                <a:moveTo>
                  <a:pt x="0" y="0"/>
                </a:moveTo>
                <a:lnTo>
                  <a:pt x="5276701" y="0"/>
                </a:lnTo>
                <a:lnTo>
                  <a:pt x="5276701" y="3864627"/>
                </a:lnTo>
                <a:lnTo>
                  <a:pt x="0" y="3864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0503" y="1247748"/>
            <a:ext cx="5835814" cy="8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882">
                <a:solidFill>
                  <a:srgbClr val="F8F8F8"/>
                </a:solidFill>
                <a:latin typeface="Be Vietnam Ultra-Bold"/>
              </a:rPr>
              <a:t>Training and Testing</a:t>
            </a:r>
          </a:p>
          <a:p>
            <a:pPr>
              <a:lnSpc>
                <a:spcPts val="3458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9212" y="1415123"/>
            <a:ext cx="8188374" cy="6041506"/>
          </a:xfrm>
          <a:custGeom>
            <a:avLst/>
            <a:gdLst/>
            <a:ahLst/>
            <a:cxnLst/>
            <a:rect r="r" b="b" t="t" l="l"/>
            <a:pathLst>
              <a:path h="6041506" w="8188374">
                <a:moveTo>
                  <a:pt x="0" y="0"/>
                </a:moveTo>
                <a:lnTo>
                  <a:pt x="8188374" y="0"/>
                </a:lnTo>
                <a:lnTo>
                  <a:pt x="8188374" y="6041506"/>
                </a:lnTo>
                <a:lnTo>
                  <a:pt x="0" y="6041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0503" y="1247748"/>
            <a:ext cx="5835814" cy="8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882">
                <a:solidFill>
                  <a:srgbClr val="F8F8F8"/>
                </a:solidFill>
                <a:latin typeface="Be Vietnam Ultra-Bold"/>
              </a:rPr>
              <a:t>Confusion Matrix</a:t>
            </a:r>
          </a:p>
          <a:p>
            <a:pPr>
              <a:lnSpc>
                <a:spcPts val="3458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06187" y="1685843"/>
            <a:ext cx="8202915" cy="6715636"/>
          </a:xfrm>
          <a:custGeom>
            <a:avLst/>
            <a:gdLst/>
            <a:ahLst/>
            <a:cxnLst/>
            <a:rect r="r" b="b" t="t" l="l"/>
            <a:pathLst>
              <a:path h="6715636" w="8202915">
                <a:moveTo>
                  <a:pt x="0" y="0"/>
                </a:moveTo>
                <a:lnTo>
                  <a:pt x="8202915" y="0"/>
                </a:lnTo>
                <a:lnTo>
                  <a:pt x="8202915" y="6715636"/>
                </a:lnTo>
                <a:lnTo>
                  <a:pt x="0" y="671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4708" y="1066718"/>
            <a:ext cx="58358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8"/>
              </a:lnSpc>
            </a:pPr>
            <a:r>
              <a:rPr lang="en-US" sz="4181">
                <a:solidFill>
                  <a:srgbClr val="F8F8F8"/>
                </a:solidFill>
                <a:latin typeface="Be Vietnam Bold"/>
              </a:rPr>
              <a:t>Evaluation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937" y="7549009"/>
            <a:ext cx="17953481" cy="753698"/>
          </a:xfrm>
          <a:custGeom>
            <a:avLst/>
            <a:gdLst/>
            <a:ahLst/>
            <a:cxnLst/>
            <a:rect r="r" b="b" t="t" l="l"/>
            <a:pathLst>
              <a:path h="753698" w="17953481">
                <a:moveTo>
                  <a:pt x="0" y="0"/>
                </a:moveTo>
                <a:lnTo>
                  <a:pt x="17953481" y="0"/>
                </a:lnTo>
                <a:lnTo>
                  <a:pt x="17953481" y="753698"/>
                </a:lnTo>
                <a:lnTo>
                  <a:pt x="0" y="753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32518" y="1028700"/>
            <a:ext cx="7162166" cy="5960124"/>
          </a:xfrm>
          <a:custGeom>
            <a:avLst/>
            <a:gdLst/>
            <a:ahLst/>
            <a:cxnLst/>
            <a:rect r="r" b="b" t="t" l="l"/>
            <a:pathLst>
              <a:path h="5960124" w="7162166">
                <a:moveTo>
                  <a:pt x="0" y="0"/>
                </a:moveTo>
                <a:lnTo>
                  <a:pt x="7162166" y="0"/>
                </a:lnTo>
                <a:lnTo>
                  <a:pt x="7162166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37" y="8433856"/>
            <a:ext cx="17953481" cy="824444"/>
          </a:xfrm>
          <a:custGeom>
            <a:avLst/>
            <a:gdLst/>
            <a:ahLst/>
            <a:cxnLst/>
            <a:rect r="r" b="b" t="t" l="l"/>
            <a:pathLst>
              <a:path h="824444" w="17953481">
                <a:moveTo>
                  <a:pt x="0" y="0"/>
                </a:moveTo>
                <a:lnTo>
                  <a:pt x="17953481" y="0"/>
                </a:lnTo>
                <a:lnTo>
                  <a:pt x="17953481" y="824444"/>
                </a:lnTo>
                <a:lnTo>
                  <a:pt x="0" y="824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0503" y="1381043"/>
            <a:ext cx="58358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18"/>
              </a:lnSpc>
            </a:pPr>
            <a:r>
              <a:rPr lang="en-US" sz="4181">
                <a:solidFill>
                  <a:srgbClr val="F8F8F8"/>
                </a:solidFill>
                <a:latin typeface="Be Vietnam Bold"/>
              </a:rPr>
              <a:t>Evaluation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0503" y="2680206"/>
            <a:ext cx="66103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8"/>
              </a:lnSpc>
            </a:pPr>
            <a:r>
              <a:rPr lang="en-US" sz="3582">
                <a:solidFill>
                  <a:srgbClr val="F8F8F8"/>
                </a:solidFill>
                <a:latin typeface="Be Vietnam Ultra-Bold"/>
              </a:rPr>
              <a:t>There is some false labelling.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5785" y="1502830"/>
            <a:ext cx="10789199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00"/>
              </a:lnSpc>
            </a:pPr>
            <a:r>
              <a:rPr lang="en-US" sz="12250" u="sng">
                <a:solidFill>
                  <a:srgbClr val="F8F8F8"/>
                </a:solidFill>
                <a:latin typeface="Be Vietnam Ultra-Bold"/>
              </a:rPr>
              <a:t>ResNet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5785" y="3703553"/>
            <a:ext cx="6300268" cy="321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6637" indent="-393318" lvl="1">
              <a:lnSpc>
                <a:spcPts val="5100"/>
              </a:lnSpc>
              <a:buFont typeface="Arial"/>
              <a:buChar char="•"/>
            </a:pPr>
            <a:r>
              <a:rPr lang="en-US" sz="3643">
                <a:solidFill>
                  <a:srgbClr val="F8F8F8"/>
                </a:solidFill>
                <a:latin typeface="IBM Plex Sans Bold"/>
              </a:rPr>
              <a:t>Preprocessing</a:t>
            </a:r>
          </a:p>
          <a:p>
            <a:pPr marL="786637" indent="-393318" lvl="1">
              <a:lnSpc>
                <a:spcPts val="5100"/>
              </a:lnSpc>
              <a:buFont typeface="Arial"/>
              <a:buChar char="•"/>
            </a:pPr>
            <a:r>
              <a:rPr lang="en-US" sz="3643">
                <a:solidFill>
                  <a:srgbClr val="F8F8F8"/>
                </a:solidFill>
                <a:latin typeface="IBM Plex Sans Bold"/>
              </a:rPr>
              <a:t>Arsitektur Model</a:t>
            </a:r>
          </a:p>
          <a:p>
            <a:pPr marL="786637" indent="-393318" lvl="1">
              <a:lnSpc>
                <a:spcPts val="5100"/>
              </a:lnSpc>
              <a:buFont typeface="Arial"/>
              <a:buChar char="•"/>
            </a:pPr>
            <a:r>
              <a:rPr lang="en-US" sz="3643">
                <a:solidFill>
                  <a:srgbClr val="F8F8F8"/>
                </a:solidFill>
                <a:latin typeface="IBM Plex Sans Bold"/>
              </a:rPr>
              <a:t>Hyperparameter</a:t>
            </a:r>
          </a:p>
          <a:p>
            <a:pPr marL="786637" indent="-393318" lvl="1">
              <a:lnSpc>
                <a:spcPts val="5100"/>
              </a:lnSpc>
              <a:buFont typeface="Arial"/>
              <a:buChar char="•"/>
            </a:pPr>
            <a:r>
              <a:rPr lang="en-US" sz="3643">
                <a:solidFill>
                  <a:srgbClr val="F8F8F8"/>
                </a:solidFill>
                <a:latin typeface="IBM Plex Sans Bold"/>
              </a:rPr>
              <a:t>Evaluasi</a:t>
            </a:r>
          </a:p>
          <a:p>
            <a:pPr algn="l" marL="1573273" indent="-524424" lvl="2">
              <a:lnSpc>
                <a:spcPts val="5100"/>
              </a:lnSpc>
              <a:buFont typeface="Arial"/>
              <a:buChar char="⚬"/>
            </a:pPr>
            <a:r>
              <a:rPr lang="en-US" sz="3643">
                <a:solidFill>
                  <a:srgbClr val="F8F8F8"/>
                </a:solidFill>
                <a:latin typeface="IBM Plex Sans Bold"/>
              </a:rPr>
              <a:t>accuracy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76476"/>
            <a:ext cx="7612877" cy="3067024"/>
          </a:xfrm>
          <a:custGeom>
            <a:avLst/>
            <a:gdLst/>
            <a:ahLst/>
            <a:cxnLst/>
            <a:rect r="r" b="b" t="t" l="l"/>
            <a:pathLst>
              <a:path h="3067024" w="7612877">
                <a:moveTo>
                  <a:pt x="0" y="0"/>
                </a:moveTo>
                <a:lnTo>
                  <a:pt x="7612877" y="0"/>
                </a:lnTo>
                <a:lnTo>
                  <a:pt x="7612877" y="3067024"/>
                </a:lnTo>
                <a:lnTo>
                  <a:pt x="0" y="3067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81" t="0" r="-593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2076476"/>
            <a:ext cx="8644396" cy="5132137"/>
          </a:xfrm>
          <a:custGeom>
            <a:avLst/>
            <a:gdLst/>
            <a:ahLst/>
            <a:cxnLst/>
            <a:rect r="r" b="b" t="t" l="l"/>
            <a:pathLst>
              <a:path h="5132137" w="8644396">
                <a:moveTo>
                  <a:pt x="0" y="0"/>
                </a:moveTo>
                <a:lnTo>
                  <a:pt x="8644396" y="0"/>
                </a:lnTo>
                <a:lnTo>
                  <a:pt x="8644396" y="5132137"/>
                </a:lnTo>
                <a:lnTo>
                  <a:pt x="0" y="513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56" y="2558800"/>
            <a:ext cx="9390166" cy="5617206"/>
          </a:xfrm>
          <a:custGeom>
            <a:avLst/>
            <a:gdLst/>
            <a:ahLst/>
            <a:cxnLst/>
            <a:rect r="r" b="b" t="t" l="l"/>
            <a:pathLst>
              <a:path h="5617206" w="9390166">
                <a:moveTo>
                  <a:pt x="0" y="0"/>
                </a:moveTo>
                <a:lnTo>
                  <a:pt x="9390166" y="0"/>
                </a:lnTo>
                <a:lnTo>
                  <a:pt x="9390166" y="5617206"/>
                </a:lnTo>
                <a:lnTo>
                  <a:pt x="0" y="5617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42704" y="1490662"/>
            <a:ext cx="8214699" cy="6705586"/>
          </a:xfrm>
          <a:custGeom>
            <a:avLst/>
            <a:gdLst/>
            <a:ahLst/>
            <a:cxnLst/>
            <a:rect r="r" b="b" t="t" l="l"/>
            <a:pathLst>
              <a:path h="6705586" w="8214699">
                <a:moveTo>
                  <a:pt x="0" y="0"/>
                </a:moveTo>
                <a:lnTo>
                  <a:pt x="8214700" y="0"/>
                </a:lnTo>
                <a:lnTo>
                  <a:pt x="8214700" y="6705587"/>
                </a:lnTo>
                <a:lnTo>
                  <a:pt x="0" y="6705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801" y="1028700"/>
            <a:ext cx="123478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17"/>
              </a:lnSpc>
            </a:pPr>
            <a:r>
              <a:rPr lang="en-US" sz="6097" u="sng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219" y="2568954"/>
            <a:ext cx="8115300" cy="4747727"/>
          </a:xfrm>
          <a:custGeom>
            <a:avLst/>
            <a:gdLst/>
            <a:ahLst/>
            <a:cxnLst/>
            <a:rect r="r" b="b" t="t" l="l"/>
            <a:pathLst>
              <a:path h="4747727" w="8115300">
                <a:moveTo>
                  <a:pt x="0" y="0"/>
                </a:moveTo>
                <a:lnTo>
                  <a:pt x="8115300" y="0"/>
                </a:lnTo>
                <a:lnTo>
                  <a:pt x="8115300" y="4747727"/>
                </a:lnTo>
                <a:lnTo>
                  <a:pt x="0" y="4747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3519" y="2789234"/>
            <a:ext cx="9276073" cy="3685436"/>
          </a:xfrm>
          <a:custGeom>
            <a:avLst/>
            <a:gdLst/>
            <a:ahLst/>
            <a:cxnLst/>
            <a:rect r="r" b="b" t="t" l="l"/>
            <a:pathLst>
              <a:path h="3685436" w="9276073">
                <a:moveTo>
                  <a:pt x="0" y="0"/>
                </a:moveTo>
                <a:lnTo>
                  <a:pt x="9276073" y="0"/>
                </a:lnTo>
                <a:lnTo>
                  <a:pt x="9276073" y="3685436"/>
                </a:lnTo>
                <a:lnTo>
                  <a:pt x="0" y="3685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03" t="0" r="-319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850434" y="518473"/>
            <a:ext cx="10273086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8"/>
              </a:lnSpc>
            </a:pPr>
            <a:r>
              <a:rPr lang="en-US" sz="4715">
                <a:solidFill>
                  <a:srgbClr val="F8F8F8"/>
                </a:solidFill>
                <a:latin typeface="Be Vietnam Ultra-Bold"/>
              </a:rPr>
              <a:t>Model - Resnet50 dengan activation Sigmoid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87613"/>
            <a:ext cx="9055592" cy="135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6"/>
              </a:lnSpc>
            </a:pPr>
            <a:r>
              <a:rPr lang="en-US" sz="4472">
                <a:solidFill>
                  <a:srgbClr val="F8F8F8"/>
                </a:solidFill>
                <a:latin typeface="Be Vietnam Ultra-Bold"/>
              </a:rPr>
              <a:t>Model - Resnet50 dengan activation Softmax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013" y="829885"/>
            <a:ext cx="723248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559" u="sng">
                <a:solidFill>
                  <a:srgbClr val="F8F8F8"/>
                </a:solidFill>
                <a:latin typeface="Be Vietnam Ultra-Bold"/>
              </a:rPr>
              <a:t>Arsitektur Model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0600" y="2458660"/>
            <a:ext cx="5901078" cy="913636"/>
            <a:chOff x="0" y="0"/>
            <a:chExt cx="1554193" cy="2406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Input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447982"/>
            <a:ext cx="5901078" cy="921809"/>
            <a:chOff x="0" y="0"/>
            <a:chExt cx="1554193" cy="2427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Fully Connected Layers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0600" y="3953321"/>
            <a:ext cx="5901078" cy="913636"/>
            <a:chOff x="0" y="0"/>
            <a:chExt cx="1554193" cy="240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54193" cy="240628"/>
            </a:xfrm>
            <a:custGeom>
              <a:avLst/>
              <a:gdLst/>
              <a:ahLst/>
              <a:cxnLst/>
              <a:rect r="r" b="b" t="t" l="l"/>
              <a:pathLst>
                <a:path h="240628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88150"/>
                  </a:lnTo>
                  <a:cubicBezTo>
                    <a:pt x="1554193" y="217133"/>
                    <a:pt x="1530698" y="240628"/>
                    <a:pt x="1501715" y="240628"/>
                  </a:cubicBezTo>
                  <a:lnTo>
                    <a:pt x="52478" y="240628"/>
                  </a:lnTo>
                  <a:cubicBezTo>
                    <a:pt x="38560" y="240628"/>
                    <a:pt x="25212" y="235099"/>
                    <a:pt x="15370" y="225258"/>
                  </a:cubicBezTo>
                  <a:cubicBezTo>
                    <a:pt x="5529" y="215416"/>
                    <a:pt x="0" y="202068"/>
                    <a:pt x="0" y="188150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554193" cy="316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Feature Exctractor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950816"/>
            <a:ext cx="5901078" cy="921809"/>
            <a:chOff x="0" y="0"/>
            <a:chExt cx="1554193" cy="2427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4193" cy="242781"/>
            </a:xfrm>
            <a:custGeom>
              <a:avLst/>
              <a:gdLst/>
              <a:ahLst/>
              <a:cxnLst/>
              <a:rect r="r" b="b" t="t" l="l"/>
              <a:pathLst>
                <a:path h="242781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190303"/>
                  </a:lnTo>
                  <a:cubicBezTo>
                    <a:pt x="1554193" y="219286"/>
                    <a:pt x="1530698" y="242781"/>
                    <a:pt x="1501715" y="242781"/>
                  </a:cubicBezTo>
                  <a:lnTo>
                    <a:pt x="52478" y="242781"/>
                  </a:lnTo>
                  <a:cubicBezTo>
                    <a:pt x="38560" y="242781"/>
                    <a:pt x="25212" y="237252"/>
                    <a:pt x="15370" y="227410"/>
                  </a:cubicBezTo>
                  <a:cubicBezTo>
                    <a:pt x="5529" y="217569"/>
                    <a:pt x="0" y="204221"/>
                    <a:pt x="0" y="190303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554193" cy="318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Output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941139" y="3372296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3922089" y="4866957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3941139" y="6369791"/>
            <a:ext cx="0" cy="5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7405396" y="2591946"/>
            <a:ext cx="22888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180x180x3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27648" y="4168850"/>
            <a:ext cx="72890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RESnet50 with pretrained weights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46463" y="5673166"/>
            <a:ext cx="90322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Flatten &amp; 2 Dense layer with relu activation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78820" y="6736291"/>
            <a:ext cx="73152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Dense 1 neuron activation sigmoid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78820" y="7250006"/>
            <a:ext cx="53492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 Bold"/>
              </a:rPr>
              <a:t>Binary cross entropy loss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981855"/>
            <a:ext cx="5901078" cy="1630715"/>
            <a:chOff x="0" y="0"/>
            <a:chExt cx="1554193" cy="4294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4193" cy="429489"/>
            </a:xfrm>
            <a:custGeom>
              <a:avLst/>
              <a:gdLst/>
              <a:ahLst/>
              <a:cxnLst/>
              <a:rect r="r" b="b" t="t" l="l"/>
              <a:pathLst>
                <a:path h="429489" w="1554193">
                  <a:moveTo>
                    <a:pt x="52478" y="0"/>
                  </a:moveTo>
                  <a:lnTo>
                    <a:pt x="1501715" y="0"/>
                  </a:lnTo>
                  <a:cubicBezTo>
                    <a:pt x="1515633" y="0"/>
                    <a:pt x="1528981" y="5529"/>
                    <a:pt x="1538823" y="15370"/>
                  </a:cubicBezTo>
                  <a:cubicBezTo>
                    <a:pt x="1548664" y="25212"/>
                    <a:pt x="1554193" y="38560"/>
                    <a:pt x="1554193" y="52478"/>
                  </a:cubicBezTo>
                  <a:lnTo>
                    <a:pt x="1554193" y="377011"/>
                  </a:lnTo>
                  <a:cubicBezTo>
                    <a:pt x="1554193" y="405994"/>
                    <a:pt x="1530698" y="429489"/>
                    <a:pt x="1501715" y="429489"/>
                  </a:cubicBezTo>
                  <a:lnTo>
                    <a:pt x="52478" y="429489"/>
                  </a:lnTo>
                  <a:cubicBezTo>
                    <a:pt x="38560" y="429489"/>
                    <a:pt x="25212" y="423960"/>
                    <a:pt x="15370" y="414118"/>
                  </a:cubicBezTo>
                  <a:cubicBezTo>
                    <a:pt x="5529" y="404277"/>
                    <a:pt x="0" y="390929"/>
                    <a:pt x="0" y="377011"/>
                  </a:cubicBezTo>
                  <a:lnTo>
                    <a:pt x="0" y="52478"/>
                  </a:lnTo>
                  <a:cubicBezTo>
                    <a:pt x="0" y="23495"/>
                    <a:pt x="23495" y="0"/>
                    <a:pt x="52478" y="0"/>
                  </a:cubicBezTo>
                  <a:close/>
                </a:path>
              </a:pathLst>
            </a:custGeom>
            <a:solidFill>
              <a:srgbClr val="FF007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554193" cy="505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Be Vietnam Ultra-Bold"/>
                </a:rPr>
                <a:t>Binary Classification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99565" y="1040593"/>
            <a:ext cx="4248747" cy="5041259"/>
          </a:xfrm>
          <a:custGeom>
            <a:avLst/>
            <a:gdLst/>
            <a:ahLst/>
            <a:cxnLst/>
            <a:rect r="r" b="b" t="t" l="l"/>
            <a:pathLst>
              <a:path h="5041259" w="4248747">
                <a:moveTo>
                  <a:pt x="0" y="0"/>
                </a:moveTo>
                <a:lnTo>
                  <a:pt x="4248746" y="0"/>
                </a:lnTo>
                <a:lnTo>
                  <a:pt x="4248746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21830" y="1028700"/>
            <a:ext cx="4337470" cy="5053152"/>
          </a:xfrm>
          <a:custGeom>
            <a:avLst/>
            <a:gdLst/>
            <a:ahLst/>
            <a:cxnLst/>
            <a:rect r="r" b="b" t="t" l="l"/>
            <a:pathLst>
              <a:path h="5053152" w="4337470">
                <a:moveTo>
                  <a:pt x="0" y="0"/>
                </a:moveTo>
                <a:lnTo>
                  <a:pt x="4337470" y="0"/>
                </a:lnTo>
                <a:lnTo>
                  <a:pt x="4337470" y="5053152"/>
                </a:lnTo>
                <a:lnTo>
                  <a:pt x="0" y="505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4500880"/>
            <a:chOff x="0" y="0"/>
            <a:chExt cx="21640800" cy="600117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21640800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Dataset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76450"/>
              <a:ext cx="16995301" cy="392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CelebA</a:t>
              </a:r>
            </a:p>
            <a:p>
              <a:pPr marL="1209042" indent="-403014" lvl="2">
                <a:lnSpc>
                  <a:spcPts val="3920"/>
                </a:lnSpc>
                <a:buFont typeface="Arial"/>
                <a:buChar char="⚬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5000 face images</a:t>
              </a:r>
            </a:p>
            <a:p>
              <a:pPr marL="1813563" indent="-453391" lvl="3">
                <a:lnSpc>
                  <a:spcPts val="3920"/>
                </a:lnSpc>
                <a:buFont typeface="Arial"/>
                <a:buChar char="￭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2953 Female</a:t>
              </a:r>
            </a:p>
            <a:p>
              <a:pPr marL="1813563" indent="-453391" lvl="3">
                <a:lnSpc>
                  <a:spcPts val="3920"/>
                </a:lnSpc>
                <a:buFont typeface="Arial"/>
                <a:buChar char="￭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2047 Male</a:t>
              </a:r>
            </a:p>
            <a:p>
              <a:pPr marL="1209042" indent="-403014" lvl="2">
                <a:lnSpc>
                  <a:spcPts val="3920"/>
                </a:lnSpc>
                <a:buFont typeface="Arial"/>
                <a:buChar char="⚬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list_attribute.txt</a:t>
              </a:r>
            </a:p>
            <a:p>
              <a:pPr algn="l" marL="1813563" indent="-453391" lvl="3">
                <a:lnSpc>
                  <a:spcPts val="3920"/>
                </a:lnSpc>
                <a:buFont typeface="Arial"/>
                <a:buChar char="￭"/>
              </a:pPr>
              <a:r>
                <a:rPr lang="en-US" sz="2800">
                  <a:solidFill>
                    <a:srgbClr val="F8F8F8"/>
                  </a:solidFill>
                  <a:latin typeface="IBM Plex Sans"/>
                </a:rPr>
                <a:t>`Male` column as target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5038" y="2134591"/>
            <a:ext cx="7192435" cy="4515048"/>
          </a:xfrm>
          <a:custGeom>
            <a:avLst/>
            <a:gdLst/>
            <a:ahLst/>
            <a:cxnLst/>
            <a:rect r="r" b="b" t="t" l="l"/>
            <a:pathLst>
              <a:path h="4515048" w="7192435">
                <a:moveTo>
                  <a:pt x="0" y="0"/>
                </a:moveTo>
                <a:lnTo>
                  <a:pt x="7192435" y="0"/>
                </a:lnTo>
                <a:lnTo>
                  <a:pt x="7192435" y="4515048"/>
                </a:lnTo>
                <a:lnTo>
                  <a:pt x="0" y="45150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82217" y="2212531"/>
            <a:ext cx="9607965" cy="4359169"/>
          </a:xfrm>
          <a:custGeom>
            <a:avLst/>
            <a:gdLst/>
            <a:ahLst/>
            <a:cxnLst/>
            <a:rect r="r" b="b" t="t" l="l"/>
            <a:pathLst>
              <a:path h="4359169" w="9607965">
                <a:moveTo>
                  <a:pt x="0" y="0"/>
                </a:moveTo>
                <a:lnTo>
                  <a:pt x="9607965" y="0"/>
                </a:lnTo>
                <a:lnTo>
                  <a:pt x="9607965" y="4359169"/>
                </a:lnTo>
                <a:lnTo>
                  <a:pt x="0" y="4359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834" y="6785967"/>
            <a:ext cx="7796844" cy="2650540"/>
          </a:xfrm>
          <a:custGeom>
            <a:avLst/>
            <a:gdLst/>
            <a:ahLst/>
            <a:cxnLst/>
            <a:rect r="r" b="b" t="t" l="l"/>
            <a:pathLst>
              <a:path h="2650540" w="7796844">
                <a:moveTo>
                  <a:pt x="0" y="0"/>
                </a:moveTo>
                <a:lnTo>
                  <a:pt x="7796843" y="0"/>
                </a:lnTo>
                <a:lnTo>
                  <a:pt x="7796843" y="2650540"/>
                </a:lnTo>
                <a:lnTo>
                  <a:pt x="0" y="2650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58933" y="7130265"/>
            <a:ext cx="10029067" cy="1961944"/>
          </a:xfrm>
          <a:custGeom>
            <a:avLst/>
            <a:gdLst/>
            <a:ahLst/>
            <a:cxnLst/>
            <a:rect r="r" b="b" t="t" l="l"/>
            <a:pathLst>
              <a:path h="1961944" w="10029067">
                <a:moveTo>
                  <a:pt x="0" y="0"/>
                </a:moveTo>
                <a:lnTo>
                  <a:pt x="10029067" y="0"/>
                </a:lnTo>
                <a:lnTo>
                  <a:pt x="10029067" y="1961944"/>
                </a:lnTo>
                <a:lnTo>
                  <a:pt x="0" y="1961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3290" y="733425"/>
            <a:ext cx="652592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Train Model- Resnet50 dengan activation Sigmoid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2704" y="733425"/>
            <a:ext cx="7612877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</a:pPr>
            <a:r>
              <a:rPr lang="en-US" sz="3759">
                <a:solidFill>
                  <a:srgbClr val="F8F8F8"/>
                </a:solidFill>
                <a:latin typeface="Be Vietnam Ultra-Bold"/>
              </a:rPr>
              <a:t>TrainModel - Resnet50 dengan activation Softmax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7940" y="9593624"/>
            <a:ext cx="13152120" cy="51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  <a:spcBef>
                <a:spcPct val="0"/>
              </a:spcBef>
            </a:pPr>
            <a:r>
              <a:rPr lang="en-US" sz="3002">
                <a:solidFill>
                  <a:srgbClr val="F8F8F8"/>
                </a:solidFill>
                <a:latin typeface="IBM Plex Sans Bold"/>
              </a:rPr>
              <a:t>Resnet50 dengan activation Sigmoid menghasilkan akurasi yg lebih tinggi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782" y="2644623"/>
            <a:ext cx="4234602" cy="2404532"/>
          </a:xfrm>
          <a:custGeom>
            <a:avLst/>
            <a:gdLst/>
            <a:ahLst/>
            <a:cxnLst/>
            <a:rect r="r" b="b" t="t" l="l"/>
            <a:pathLst>
              <a:path h="2404532" w="4234602">
                <a:moveTo>
                  <a:pt x="0" y="0"/>
                </a:moveTo>
                <a:lnTo>
                  <a:pt x="4234602" y="0"/>
                </a:lnTo>
                <a:lnTo>
                  <a:pt x="4234602" y="2404531"/>
                </a:lnTo>
                <a:lnTo>
                  <a:pt x="0" y="2404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62803" y="2607847"/>
            <a:ext cx="4028158" cy="2441308"/>
          </a:xfrm>
          <a:custGeom>
            <a:avLst/>
            <a:gdLst/>
            <a:ahLst/>
            <a:cxnLst/>
            <a:rect r="r" b="b" t="t" l="l"/>
            <a:pathLst>
              <a:path h="2441308" w="4028158">
                <a:moveTo>
                  <a:pt x="0" y="0"/>
                </a:moveTo>
                <a:lnTo>
                  <a:pt x="4028158" y="0"/>
                </a:lnTo>
                <a:lnTo>
                  <a:pt x="4028158" y="2441307"/>
                </a:lnTo>
                <a:lnTo>
                  <a:pt x="0" y="2441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644623"/>
            <a:ext cx="3837019" cy="2404532"/>
          </a:xfrm>
          <a:custGeom>
            <a:avLst/>
            <a:gdLst/>
            <a:ahLst/>
            <a:cxnLst/>
            <a:rect r="r" b="b" t="t" l="l"/>
            <a:pathLst>
              <a:path h="2404532" w="3837019">
                <a:moveTo>
                  <a:pt x="0" y="0"/>
                </a:moveTo>
                <a:lnTo>
                  <a:pt x="3837019" y="0"/>
                </a:lnTo>
                <a:lnTo>
                  <a:pt x="3837019" y="2404531"/>
                </a:lnTo>
                <a:lnTo>
                  <a:pt x="0" y="2404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38194" y="2644623"/>
            <a:ext cx="4167252" cy="2404532"/>
          </a:xfrm>
          <a:custGeom>
            <a:avLst/>
            <a:gdLst/>
            <a:ahLst/>
            <a:cxnLst/>
            <a:rect r="r" b="b" t="t" l="l"/>
            <a:pathLst>
              <a:path h="2404532" w="4167252">
                <a:moveTo>
                  <a:pt x="0" y="0"/>
                </a:moveTo>
                <a:lnTo>
                  <a:pt x="4167252" y="0"/>
                </a:lnTo>
                <a:lnTo>
                  <a:pt x="4167252" y="2404531"/>
                </a:lnTo>
                <a:lnTo>
                  <a:pt x="0" y="2404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6782" y="6510801"/>
            <a:ext cx="4027808" cy="2404532"/>
          </a:xfrm>
          <a:custGeom>
            <a:avLst/>
            <a:gdLst/>
            <a:ahLst/>
            <a:cxnLst/>
            <a:rect r="r" b="b" t="t" l="l"/>
            <a:pathLst>
              <a:path h="2404532" w="4027808">
                <a:moveTo>
                  <a:pt x="0" y="0"/>
                </a:moveTo>
                <a:lnTo>
                  <a:pt x="4027808" y="0"/>
                </a:lnTo>
                <a:lnTo>
                  <a:pt x="4027808" y="2404531"/>
                </a:lnTo>
                <a:lnTo>
                  <a:pt x="0" y="24045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59860" y="6510801"/>
            <a:ext cx="4231101" cy="2368024"/>
          </a:xfrm>
          <a:custGeom>
            <a:avLst/>
            <a:gdLst/>
            <a:ahLst/>
            <a:cxnLst/>
            <a:rect r="r" b="b" t="t" l="l"/>
            <a:pathLst>
              <a:path h="2368024" w="4231101">
                <a:moveTo>
                  <a:pt x="0" y="0"/>
                </a:moveTo>
                <a:lnTo>
                  <a:pt x="4231101" y="0"/>
                </a:lnTo>
                <a:lnTo>
                  <a:pt x="4231101" y="2368023"/>
                </a:lnTo>
                <a:lnTo>
                  <a:pt x="0" y="2368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74430" y="6547309"/>
            <a:ext cx="3976159" cy="2368024"/>
          </a:xfrm>
          <a:custGeom>
            <a:avLst/>
            <a:gdLst/>
            <a:ahLst/>
            <a:cxnLst/>
            <a:rect r="r" b="b" t="t" l="l"/>
            <a:pathLst>
              <a:path h="2368024" w="3976159">
                <a:moveTo>
                  <a:pt x="0" y="0"/>
                </a:moveTo>
                <a:lnTo>
                  <a:pt x="3976159" y="0"/>
                </a:lnTo>
                <a:lnTo>
                  <a:pt x="3976159" y="2368023"/>
                </a:lnTo>
                <a:lnTo>
                  <a:pt x="0" y="2368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45864" y="6549877"/>
            <a:ext cx="3913436" cy="2365455"/>
          </a:xfrm>
          <a:custGeom>
            <a:avLst/>
            <a:gdLst/>
            <a:ahLst/>
            <a:cxnLst/>
            <a:rect r="r" b="b" t="t" l="l"/>
            <a:pathLst>
              <a:path h="2365455" w="3913436">
                <a:moveTo>
                  <a:pt x="0" y="0"/>
                </a:moveTo>
                <a:lnTo>
                  <a:pt x="3913436" y="0"/>
                </a:lnTo>
                <a:lnTo>
                  <a:pt x="3913436" y="2365455"/>
                </a:lnTo>
                <a:lnTo>
                  <a:pt x="0" y="2365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8610" y="238125"/>
            <a:ext cx="7765291" cy="136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68"/>
              </a:lnSpc>
            </a:pPr>
            <a:r>
              <a:rPr lang="en-US" sz="4473">
                <a:solidFill>
                  <a:srgbClr val="F8F8F8"/>
                </a:solidFill>
                <a:latin typeface="Be Vietnam Ultra-Bold"/>
              </a:rPr>
              <a:t>Prediksi - Resnet50 dengan activation Sigmoid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807747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 u="sng">
                <a:solidFill>
                  <a:srgbClr val="F8F8F8"/>
                </a:solidFill>
                <a:latin typeface="Be Vietnam Ultra-Bold"/>
              </a:rPr>
              <a:t>Pria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672601"/>
            <a:ext cx="7612877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  <a:r>
              <a:rPr lang="en-US" sz="3759" u="sng">
                <a:solidFill>
                  <a:srgbClr val="F8F8F8"/>
                </a:solidFill>
                <a:latin typeface="Be Vietnam Ultra-Bold"/>
              </a:rPr>
              <a:t>Wanita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42850" y="5101735"/>
            <a:ext cx="28651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prediksi salah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2019" y="8934767"/>
            <a:ext cx="284098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Canva Sans"/>
              </a:rPr>
              <a:t>prediksi salah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931211"/>
          <a:ext cx="15482752" cy="4657725"/>
        </p:xfrm>
        <a:graphic>
          <a:graphicData uri="http://schemas.openxmlformats.org/drawingml/2006/table">
            <a:tbl>
              <a:tblPr/>
              <a:tblGrid>
                <a:gridCol w="5019667"/>
                <a:gridCol w="5231543"/>
                <a:gridCol w="5231543"/>
              </a:tblGrid>
              <a:tr h="12004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IBM Plex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IBM Plex Sans Bold"/>
                        </a:rPr>
                        <a:t>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IBM Plex Sans Bold"/>
                        </a:rPr>
                        <a:t>Weights Size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VGG16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92.48%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105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VGG19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92.28%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125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GoogLeNet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97%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95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3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ResNet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94.80%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IBM Plex Sans"/>
                        </a:rPr>
                        <a:t>108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019175"/>
            <a:ext cx="910664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Model Comparison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381684" y="2204445"/>
            <a:ext cx="10148426" cy="1014842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30604" t="0" r="-194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43713" y="822445"/>
            <a:ext cx="7365759" cy="9221954"/>
            <a:chOff x="0" y="0"/>
            <a:chExt cx="9821012" cy="122959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821012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Kesimpulan dan Saran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48415"/>
              <a:ext cx="8028915" cy="8547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Semua model mampu memberikan hasil akurasi cukup tinggi </a:t>
              </a:r>
              <a:r>
                <a:rPr lang="en-US" sz="2800">
                  <a:solidFill>
                    <a:srgbClr val="01003B"/>
                  </a:solidFill>
                  <a:latin typeface="IBM Plex Sans Bold"/>
                </a:rPr>
                <a:t>&gt; 90%</a:t>
              </a:r>
            </a:p>
            <a:p>
              <a:pPr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Model terbaik dalam project ini </a:t>
              </a:r>
              <a:r>
                <a:rPr lang="en-US" sz="2800">
                  <a:solidFill>
                    <a:srgbClr val="01003B"/>
                  </a:solidFill>
                  <a:latin typeface="IBM Plex Sans Bold"/>
                </a:rPr>
                <a:t>GoogLeNet</a:t>
              </a: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 dengan akurasi test terbesar </a:t>
              </a:r>
              <a:r>
                <a:rPr lang="en-US" sz="2800">
                  <a:solidFill>
                    <a:srgbClr val="01003B"/>
                  </a:solidFill>
                  <a:latin typeface="IBM Plex Sans Bold"/>
                </a:rPr>
                <a:t>97% </a:t>
              </a: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weights size terkecil </a:t>
              </a:r>
              <a:r>
                <a:rPr lang="en-US" sz="2800">
                  <a:solidFill>
                    <a:srgbClr val="01003B"/>
                  </a:solidFill>
                  <a:latin typeface="IBM Plex Sans Bold"/>
                </a:rPr>
                <a:t>95 MB</a:t>
              </a:r>
            </a:p>
            <a:p>
              <a:pPr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Untuk improve hasil, dataset bisa ditambah variasi image wajah dengan lebih banyak data dari sudut pandang yang berbeda</a:t>
              </a:r>
            </a:p>
            <a:p>
              <a:pPr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6485" y="1801739"/>
            <a:ext cx="12730983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346"/>
              </a:lnSpc>
            </a:pPr>
            <a:r>
              <a:rPr lang="en-US" sz="14455" u="sng">
                <a:solidFill>
                  <a:srgbClr val="F8F8F8"/>
                </a:solidFill>
                <a:latin typeface="Be Vietnam Ultra-Bold"/>
              </a:rPr>
              <a:t>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485" y="4557449"/>
            <a:ext cx="9084126" cy="27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34222" indent="-567111" lvl="1">
              <a:lnSpc>
                <a:spcPts val="7354"/>
              </a:lnSpc>
              <a:buFont typeface="Arial"/>
              <a:buChar char="•"/>
            </a:pPr>
            <a:r>
              <a:rPr lang="en-US" sz="5253">
                <a:solidFill>
                  <a:srgbClr val="F8F8F8"/>
                </a:solidFill>
                <a:latin typeface="IBM Plex Sans"/>
              </a:rPr>
              <a:t>VGG</a:t>
            </a:r>
          </a:p>
          <a:p>
            <a:pPr marL="1134222" indent="-567111" lvl="1">
              <a:lnSpc>
                <a:spcPts val="7354"/>
              </a:lnSpc>
              <a:buFont typeface="Arial"/>
              <a:buChar char="•"/>
            </a:pPr>
            <a:r>
              <a:rPr lang="en-US" sz="5253">
                <a:solidFill>
                  <a:srgbClr val="F8F8F8"/>
                </a:solidFill>
                <a:latin typeface="IBM Plex Sans"/>
              </a:rPr>
              <a:t>GoogLeNet</a:t>
            </a:r>
          </a:p>
          <a:p>
            <a:pPr algn="l" marL="1134222" indent="-567111" lvl="1">
              <a:lnSpc>
                <a:spcPts val="7354"/>
              </a:lnSpc>
              <a:buFont typeface="Arial"/>
              <a:buChar char="•"/>
            </a:pPr>
            <a:r>
              <a:rPr lang="en-US" sz="5253">
                <a:solidFill>
                  <a:srgbClr val="F8F8F8"/>
                </a:solidFill>
                <a:latin typeface="IBM Plex Sans"/>
              </a:rPr>
              <a:t>ResNet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3046" y="1743397"/>
            <a:ext cx="1146432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20"/>
              </a:lnSpc>
            </a:pPr>
            <a:r>
              <a:rPr lang="en-US" sz="13017" u="sng">
                <a:solidFill>
                  <a:srgbClr val="F8F8F8"/>
                </a:solidFill>
                <a:latin typeface="Be Vietnam Ultra-Bold"/>
              </a:rPr>
              <a:t>VGG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659" y="4120978"/>
            <a:ext cx="7883194" cy="319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84277" indent="-492138" lvl="1">
              <a:lnSpc>
                <a:spcPts val="6382"/>
              </a:lnSpc>
              <a:buFont typeface="Arial"/>
              <a:buChar char="•"/>
            </a:pPr>
            <a:r>
              <a:rPr lang="en-US" sz="4558">
                <a:solidFill>
                  <a:srgbClr val="F8F8F8"/>
                </a:solidFill>
                <a:latin typeface="IBM Plex Sans"/>
              </a:rPr>
              <a:t>Preprocessing</a:t>
            </a:r>
          </a:p>
          <a:p>
            <a:pPr marL="984277" indent="-492138" lvl="1">
              <a:lnSpc>
                <a:spcPts val="6382"/>
              </a:lnSpc>
              <a:buFont typeface="Arial"/>
              <a:buChar char="•"/>
            </a:pPr>
            <a:r>
              <a:rPr lang="en-US" sz="4558">
                <a:solidFill>
                  <a:srgbClr val="F8F8F8"/>
                </a:solidFill>
                <a:latin typeface="IBM Plex Sans"/>
              </a:rPr>
              <a:t>Arsitektur Model</a:t>
            </a:r>
          </a:p>
          <a:p>
            <a:pPr marL="984277" indent="-492138" lvl="1">
              <a:lnSpc>
                <a:spcPts val="6382"/>
              </a:lnSpc>
              <a:buFont typeface="Arial"/>
              <a:buChar char="•"/>
            </a:pPr>
            <a:r>
              <a:rPr lang="en-US" sz="4558">
                <a:solidFill>
                  <a:srgbClr val="F8F8F8"/>
                </a:solidFill>
                <a:latin typeface="IBM Plex Sans"/>
              </a:rPr>
              <a:t>Hyperparameter</a:t>
            </a:r>
          </a:p>
          <a:p>
            <a:pPr algn="l" marL="984277" indent="-492138" lvl="1">
              <a:lnSpc>
                <a:spcPts val="6382"/>
              </a:lnSpc>
              <a:buFont typeface="Arial"/>
              <a:buChar char="•"/>
            </a:pPr>
            <a:r>
              <a:rPr lang="en-US" sz="4558">
                <a:solidFill>
                  <a:srgbClr val="F8F8F8"/>
                </a:solidFill>
                <a:latin typeface="IBM Plex Sans"/>
              </a:rPr>
              <a:t>Evaluasi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79844" y="1447887"/>
            <a:ext cx="6015560" cy="7698369"/>
          </a:xfrm>
          <a:custGeom>
            <a:avLst/>
            <a:gdLst/>
            <a:ahLst/>
            <a:cxnLst/>
            <a:rect r="r" b="b" t="t" l="l"/>
            <a:pathLst>
              <a:path h="7698369" w="6015560">
                <a:moveTo>
                  <a:pt x="0" y="0"/>
                </a:moveTo>
                <a:lnTo>
                  <a:pt x="6015560" y="0"/>
                </a:lnTo>
                <a:lnTo>
                  <a:pt x="6015560" y="7698369"/>
                </a:lnTo>
                <a:lnTo>
                  <a:pt x="0" y="7698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48040" y="3330059"/>
            <a:ext cx="10336347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34"/>
              </a:lnSpc>
            </a:pPr>
            <a:r>
              <a:rPr lang="en-US" sz="7945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8040" y="4992271"/>
            <a:ext cx="816171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6"/>
              </a:lnSpc>
            </a:pPr>
            <a:r>
              <a:rPr lang="en-US" sz="4030">
                <a:solidFill>
                  <a:srgbClr val="F8F8F8"/>
                </a:solidFill>
                <a:latin typeface="Be Vietnam Ultra-Bold"/>
              </a:rPr>
              <a:t>Change the Feature Value -1 to 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274453" y="4262981"/>
            <a:ext cx="15737" cy="267303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515131" y="6936020"/>
            <a:ext cx="9550118" cy="2642308"/>
          </a:xfrm>
          <a:custGeom>
            <a:avLst/>
            <a:gdLst/>
            <a:ahLst/>
            <a:cxnLst/>
            <a:rect r="r" b="b" t="t" l="l"/>
            <a:pathLst>
              <a:path h="2642308" w="9550118">
                <a:moveTo>
                  <a:pt x="0" y="0"/>
                </a:moveTo>
                <a:lnTo>
                  <a:pt x="9550118" y="0"/>
                </a:lnTo>
                <a:lnTo>
                  <a:pt x="9550118" y="2642307"/>
                </a:lnTo>
                <a:lnTo>
                  <a:pt x="0" y="264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93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97678" y="1727565"/>
            <a:ext cx="7661622" cy="2844435"/>
          </a:xfrm>
          <a:custGeom>
            <a:avLst/>
            <a:gdLst/>
            <a:ahLst/>
            <a:cxnLst/>
            <a:rect r="r" b="b" t="t" l="l"/>
            <a:pathLst>
              <a:path h="2844435" w="7661622">
                <a:moveTo>
                  <a:pt x="0" y="0"/>
                </a:moveTo>
                <a:lnTo>
                  <a:pt x="7661622" y="0"/>
                </a:lnTo>
                <a:lnTo>
                  <a:pt x="7661622" y="2844435"/>
                </a:lnTo>
                <a:lnTo>
                  <a:pt x="0" y="28444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2120" y="2910271"/>
            <a:ext cx="11599093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99"/>
              </a:lnSpc>
            </a:pPr>
            <a:r>
              <a:rPr lang="en-US" sz="8916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120" y="4562475"/>
            <a:ext cx="6307783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6"/>
              </a:lnSpc>
            </a:pPr>
            <a:r>
              <a:rPr lang="en-US" sz="3755">
                <a:solidFill>
                  <a:srgbClr val="F8F8F8"/>
                </a:solidFill>
                <a:latin typeface="Be Vietnam Ultra-Bold"/>
              </a:rPr>
              <a:t>Handle Imbalanced Data with Undersampling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02826" y="2064755"/>
            <a:ext cx="3598217" cy="6057019"/>
          </a:xfrm>
          <a:custGeom>
            <a:avLst/>
            <a:gdLst/>
            <a:ahLst/>
            <a:cxnLst/>
            <a:rect r="r" b="b" t="t" l="l"/>
            <a:pathLst>
              <a:path h="6057019" w="3598217">
                <a:moveTo>
                  <a:pt x="0" y="0"/>
                </a:moveTo>
                <a:lnTo>
                  <a:pt x="3598216" y="0"/>
                </a:lnTo>
                <a:lnTo>
                  <a:pt x="3598216" y="6057018"/>
                </a:lnTo>
                <a:lnTo>
                  <a:pt x="0" y="6057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8" t="-2590" r="-15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7840" y="2064755"/>
            <a:ext cx="3510054" cy="6057019"/>
          </a:xfrm>
          <a:custGeom>
            <a:avLst/>
            <a:gdLst/>
            <a:ahLst/>
            <a:cxnLst/>
            <a:rect r="r" b="b" t="t" l="l"/>
            <a:pathLst>
              <a:path h="6057019" w="3510054">
                <a:moveTo>
                  <a:pt x="0" y="0"/>
                </a:moveTo>
                <a:lnTo>
                  <a:pt x="3510054" y="0"/>
                </a:lnTo>
                <a:lnTo>
                  <a:pt x="3510054" y="6057018"/>
                </a:lnTo>
                <a:lnTo>
                  <a:pt x="0" y="605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52" r="-2754" b="-297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61744" y="2064755"/>
            <a:ext cx="3565267" cy="6057019"/>
          </a:xfrm>
          <a:custGeom>
            <a:avLst/>
            <a:gdLst/>
            <a:ahLst/>
            <a:cxnLst/>
            <a:rect r="r" b="b" t="t" l="l"/>
            <a:pathLst>
              <a:path h="6057019" w="3565267">
                <a:moveTo>
                  <a:pt x="0" y="0"/>
                </a:moveTo>
                <a:lnTo>
                  <a:pt x="3565267" y="0"/>
                </a:lnTo>
                <a:lnTo>
                  <a:pt x="3565267" y="6057018"/>
                </a:lnTo>
                <a:lnTo>
                  <a:pt x="0" y="6057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643" t="0" r="-512" b="-91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6565" y="3589251"/>
            <a:ext cx="959614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51"/>
              </a:lnSpc>
            </a:pPr>
            <a:r>
              <a:rPr lang="en-US" sz="7376">
                <a:solidFill>
                  <a:srgbClr val="F8F8F8"/>
                </a:solidFill>
                <a:latin typeface="Be Vietnam Ultra-Bold"/>
              </a:rPr>
              <a:t>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565" y="5143500"/>
            <a:ext cx="6229996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2"/>
              </a:lnSpc>
            </a:pPr>
            <a:r>
              <a:rPr lang="en-US" sz="3276">
                <a:solidFill>
                  <a:srgbClr val="F8F8F8"/>
                </a:solidFill>
                <a:latin typeface="Be Vietnam Ultra-Bold"/>
              </a:rPr>
              <a:t>Split the Dataset Into Train Val Test Split</a:t>
            </a:r>
          </a:p>
          <a:p>
            <a:pPr>
              <a:lnSpc>
                <a:spcPts val="393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DAFzlAcS2c4</dc:identifier>
  <dcterms:modified xsi:type="dcterms:W3CDTF">2011-08-01T06:04:30Z</dcterms:modified>
  <cp:revision>1</cp:revision>
  <dc:title>CV Project 1 (Presentation)</dc:title>
</cp:coreProperties>
</file>